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</p:sldMasterIdLst>
  <p:notesMasterIdLst>
    <p:notesMasterId r:id="rId24"/>
  </p:notesMasterIdLst>
  <p:sldIdLst>
    <p:sldId id="316" r:id="rId5"/>
    <p:sldId id="320" r:id="rId6"/>
    <p:sldId id="322" r:id="rId7"/>
    <p:sldId id="323" r:id="rId8"/>
    <p:sldId id="321" r:id="rId9"/>
    <p:sldId id="325" r:id="rId10"/>
    <p:sldId id="324" r:id="rId11"/>
    <p:sldId id="326" r:id="rId12"/>
    <p:sldId id="327" r:id="rId13"/>
    <p:sldId id="328" r:id="rId14"/>
    <p:sldId id="331" r:id="rId15"/>
    <p:sldId id="330" r:id="rId16"/>
    <p:sldId id="332" r:id="rId17"/>
    <p:sldId id="333" r:id="rId18"/>
    <p:sldId id="334" r:id="rId19"/>
    <p:sldId id="337" r:id="rId20"/>
    <p:sldId id="335" r:id="rId21"/>
    <p:sldId id="338" r:id="rId22"/>
    <p:sldId id="30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5226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outlineViewPr>
    <p:cViewPr>
      <p:scale>
        <a:sx n="33" d="100"/>
        <a:sy n="33" d="100"/>
      </p:scale>
      <p:origin x="0" y="-318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B1857-7F2F-4FA5-AC91-CA6CB406E5ED}" type="datetimeFigureOut">
              <a:rPr lang="en-US" smtClean="0"/>
              <a:t>12/13/2023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51AFB1-1A0D-4465-9C69-5C319B14D7B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275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537BDE-FCE3-41C4-B976-0DC28743AC5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10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159" y="1348536"/>
            <a:ext cx="4076458" cy="3654827"/>
          </a:xfrm>
        </p:spPr>
        <p:txBody>
          <a:bodyPr anchor="b">
            <a:normAutofit/>
          </a:bodyPr>
          <a:lstStyle>
            <a:lvl1pPr algn="r">
              <a:defRPr lang="en-US" sz="36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4851079-28FC-41AF-8373-BD8382DED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93159" y="5170453"/>
            <a:ext cx="4076458" cy="990197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</a:lstStyle>
          <a:p>
            <a:pPr algn="r"/>
            <a:r>
              <a:rPr lang="en-US" dirty="0">
                <a:solidFill>
                  <a:schemeClr val="bg1"/>
                </a:solidFill>
                <a:cs typeface="Calibri"/>
              </a:rPr>
              <a:t>Click to edit master text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4D6C3907-3C68-4C02-98EE-B36817B3763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7025" y="0"/>
            <a:ext cx="6734974" cy="6858001"/>
          </a:xfrm>
          <a:custGeom>
            <a:avLst/>
            <a:gdLst>
              <a:gd name="connsiteX0" fmla="*/ 1 w 6734974"/>
              <a:gd name="connsiteY0" fmla="*/ 6292661 h 6858001"/>
              <a:gd name="connsiteX1" fmla="*/ 6734974 w 6734974"/>
              <a:gd name="connsiteY1" fmla="*/ 6292661 h 6858001"/>
              <a:gd name="connsiteX2" fmla="*/ 6734974 w 6734974"/>
              <a:gd name="connsiteY2" fmla="*/ 6858001 h 6858001"/>
              <a:gd name="connsiteX3" fmla="*/ 1 w 6734974"/>
              <a:gd name="connsiteY3" fmla="*/ 6858001 h 6858001"/>
              <a:gd name="connsiteX4" fmla="*/ 0 w 6734974"/>
              <a:gd name="connsiteY4" fmla="*/ 0 h 6858001"/>
              <a:gd name="connsiteX5" fmla="*/ 6734973 w 6734974"/>
              <a:gd name="connsiteY5" fmla="*/ 0 h 6858001"/>
              <a:gd name="connsiteX6" fmla="*/ 6734973 w 6734974"/>
              <a:gd name="connsiteY6" fmla="*/ 6256019 h 6858001"/>
              <a:gd name="connsiteX7" fmla="*/ 0 w 6734974"/>
              <a:gd name="connsiteY7" fmla="*/ 6256019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734974" h="6858001">
                <a:moveTo>
                  <a:pt x="1" y="6292661"/>
                </a:moveTo>
                <a:lnTo>
                  <a:pt x="6734974" y="6292661"/>
                </a:lnTo>
                <a:lnTo>
                  <a:pt x="6734974" y="6858001"/>
                </a:lnTo>
                <a:lnTo>
                  <a:pt x="1" y="6858001"/>
                </a:lnTo>
                <a:close/>
                <a:moveTo>
                  <a:pt x="0" y="0"/>
                </a:moveTo>
                <a:lnTo>
                  <a:pt x="6734973" y="0"/>
                </a:lnTo>
                <a:lnTo>
                  <a:pt x="6734973" y="6256019"/>
                </a:lnTo>
                <a:lnTo>
                  <a:pt x="0" y="625601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984E7FD-271C-4B10-826F-A323C479DD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93159" y="6274339"/>
            <a:ext cx="1139884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049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328220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282206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46815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46815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F0B73B7-7EF9-4436-8B85-AC6CB551C0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3841" y="1681163"/>
            <a:ext cx="329837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012A1950-E837-4678-94B1-FA24467145A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53841" y="2505075"/>
            <a:ext cx="3298370" cy="3684588"/>
          </a:xfrm>
        </p:spPr>
        <p:txBody>
          <a:bodyPr>
            <a:no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Graphic 15">
            <a:extLst>
              <a:ext uri="{FF2B5EF4-FFF2-40B4-BE49-F238E27FC236}">
                <a16:creationId xmlns:a16="http://schemas.microsoft.com/office/drawing/2014/main" id="{C425DB15-1B5A-4780-98B4-C0921A42F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96A2980-FE4D-41BC-9B3F-DEC465C64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Graphic 14">
            <a:extLst>
              <a:ext uri="{FF2B5EF4-FFF2-40B4-BE49-F238E27FC236}">
                <a16:creationId xmlns:a16="http://schemas.microsoft.com/office/drawing/2014/main" id="{2BBEE260-2DCA-4E68-9719-2D94DA793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66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95D367-78A2-47F5-B8D8-808AF3A34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raphic 11">
            <a:extLst>
              <a:ext uri="{FF2B5EF4-FFF2-40B4-BE49-F238E27FC236}">
                <a16:creationId xmlns:a16="http://schemas.microsoft.com/office/drawing/2014/main" id="{6109EF88-13AD-41C1-97AF-8C2772981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0">
            <a:extLst>
              <a:ext uri="{FF2B5EF4-FFF2-40B4-BE49-F238E27FC236}">
                <a16:creationId xmlns:a16="http://schemas.microsoft.com/office/drawing/2014/main" id="{45E9990E-4826-4D59-9C78-9A4A6CA11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2C717-2A7A-4268-8EAA-2647EC667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FC668B-6914-4B3A-B7DF-20E1580B17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7407AA4-CC80-45E8-B78C-F0CF175638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64666" y="1678220"/>
            <a:ext cx="4267645" cy="4267645"/>
          </a:xfrm>
          <a:custGeom>
            <a:avLst/>
            <a:gdLst>
              <a:gd name="connsiteX0" fmla="*/ 2133823 w 4267645"/>
              <a:gd name="connsiteY0" fmla="*/ 0 h 4267645"/>
              <a:gd name="connsiteX1" fmla="*/ 4267645 w 4267645"/>
              <a:gd name="connsiteY1" fmla="*/ 2133823 h 4267645"/>
              <a:gd name="connsiteX2" fmla="*/ 2133823 w 4267645"/>
              <a:gd name="connsiteY2" fmla="*/ 4267645 h 4267645"/>
              <a:gd name="connsiteX3" fmla="*/ 0 w 4267645"/>
              <a:gd name="connsiteY3" fmla="*/ 2133823 h 4267645"/>
              <a:gd name="connsiteX4" fmla="*/ 2133823 w 4267645"/>
              <a:gd name="connsiteY4" fmla="*/ 0 h 4267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645" h="4267645">
                <a:moveTo>
                  <a:pt x="2133823" y="0"/>
                </a:moveTo>
                <a:cubicBezTo>
                  <a:pt x="3312299" y="0"/>
                  <a:pt x="4267645" y="955346"/>
                  <a:pt x="4267645" y="2133823"/>
                </a:cubicBezTo>
                <a:cubicBezTo>
                  <a:pt x="4267645" y="3312300"/>
                  <a:pt x="3312299" y="4267645"/>
                  <a:pt x="2133823" y="4267645"/>
                </a:cubicBezTo>
                <a:cubicBezTo>
                  <a:pt x="955346" y="4267645"/>
                  <a:pt x="0" y="3312300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158C582-BD9C-49F9-8097-36611CFF164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EACB3-0A23-4032-B5B1-266A253C2C8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7962190" y="623907"/>
            <a:ext cx="4114800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C0B42-8B5D-47B8-8E1E-5BAA45A847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2611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6CDB3-CB80-4B55-AA7A-C57DCAC8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 anchor="b">
            <a:noAutofit/>
          </a:bodyPr>
          <a:lstStyle>
            <a:lvl1pPr>
              <a:defRPr lang="en-US" sz="5400" b="1" kern="1200" spc="40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Graphic 13">
            <a:extLst>
              <a:ext uri="{FF2B5EF4-FFF2-40B4-BE49-F238E27FC236}">
                <a16:creationId xmlns:a16="http://schemas.microsoft.com/office/drawing/2014/main" id="{EFD46DF2-E81B-4E77-B06D-F09DC58531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Graphic 12">
            <a:extLst>
              <a:ext uri="{FF2B5EF4-FFF2-40B4-BE49-F238E27FC236}">
                <a16:creationId xmlns:a16="http://schemas.microsoft.com/office/drawing/2014/main" id="{D044CC36-2EFF-44B0-90A3-986DACB7E8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8" name="Graphic 15">
            <a:extLst>
              <a:ext uri="{FF2B5EF4-FFF2-40B4-BE49-F238E27FC236}">
                <a16:creationId xmlns:a16="http://schemas.microsoft.com/office/drawing/2014/main" id="{AAA3D090-A815-4AF9-88CE-94F0B7DD36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98169C0-3B43-43E5-AC66-3B5B27A46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7F553A0-E179-4D32-97DB-0F36799679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30003" y="1856226"/>
            <a:ext cx="2040674" cy="2040674"/>
          </a:xfrm>
          <a:custGeom>
            <a:avLst/>
            <a:gdLst>
              <a:gd name="connsiteX0" fmla="*/ 1020337 w 2040674"/>
              <a:gd name="connsiteY0" fmla="*/ 0 h 2040674"/>
              <a:gd name="connsiteX1" fmla="*/ 2040674 w 2040674"/>
              <a:gd name="connsiteY1" fmla="*/ 1020337 h 2040674"/>
              <a:gd name="connsiteX2" fmla="*/ 1020337 w 2040674"/>
              <a:gd name="connsiteY2" fmla="*/ 2040674 h 2040674"/>
              <a:gd name="connsiteX3" fmla="*/ 0 w 2040674"/>
              <a:gd name="connsiteY3" fmla="*/ 1020337 h 2040674"/>
              <a:gd name="connsiteX4" fmla="*/ 1020337 w 2040674"/>
              <a:gd name="connsiteY4" fmla="*/ 0 h 2040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674" h="2040674">
                <a:moveTo>
                  <a:pt x="1020337" y="0"/>
                </a:moveTo>
                <a:cubicBezTo>
                  <a:pt x="1583854" y="0"/>
                  <a:pt x="2040674" y="456820"/>
                  <a:pt x="2040674" y="1020337"/>
                </a:cubicBezTo>
                <a:cubicBezTo>
                  <a:pt x="2040674" y="1583854"/>
                  <a:pt x="1583854" y="2040674"/>
                  <a:pt x="1020337" y="2040674"/>
                </a:cubicBezTo>
                <a:cubicBezTo>
                  <a:pt x="456820" y="2040674"/>
                  <a:pt x="0" y="1583854"/>
                  <a:pt x="0" y="1020337"/>
                </a:cubicBezTo>
                <a:cubicBezTo>
                  <a:pt x="0" y="456820"/>
                  <a:pt x="456820" y="0"/>
                  <a:pt x="102033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9BD1CE3-05F6-44F6-B6FB-EB60AB96BE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5160" y="0"/>
            <a:ext cx="2866840" cy="2925044"/>
          </a:xfrm>
          <a:custGeom>
            <a:avLst/>
            <a:gdLst>
              <a:gd name="connsiteX0" fmla="*/ 1437601 w 2866840"/>
              <a:gd name="connsiteY0" fmla="*/ 0 h 2925044"/>
              <a:gd name="connsiteX1" fmla="*/ 1488735 w 2866840"/>
              <a:gd name="connsiteY1" fmla="*/ 0 h 2925044"/>
              <a:gd name="connsiteX2" fmla="*/ 1612768 w 2866840"/>
              <a:gd name="connsiteY2" fmla="*/ 6263 h 2925044"/>
              <a:gd name="connsiteX3" fmla="*/ 2860554 w 2866840"/>
              <a:gd name="connsiteY3" fmla="*/ 1026775 h 2925044"/>
              <a:gd name="connsiteX4" fmla="*/ 2866840 w 2866840"/>
              <a:gd name="connsiteY4" fmla="*/ 1051223 h 2925044"/>
              <a:gd name="connsiteX5" fmla="*/ 2866840 w 2866840"/>
              <a:gd name="connsiteY5" fmla="*/ 1872530 h 2925044"/>
              <a:gd name="connsiteX6" fmla="*/ 2860554 w 2866840"/>
              <a:gd name="connsiteY6" fmla="*/ 1896978 h 2925044"/>
              <a:gd name="connsiteX7" fmla="*/ 1463168 w 2866840"/>
              <a:gd name="connsiteY7" fmla="*/ 2925044 h 2925044"/>
              <a:gd name="connsiteX8" fmla="*/ 0 w 2866840"/>
              <a:gd name="connsiteY8" fmla="*/ 1461877 h 2925044"/>
              <a:gd name="connsiteX9" fmla="*/ 1313568 w 2866840"/>
              <a:gd name="connsiteY9" fmla="*/ 6263 h 292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66840" h="2925044">
                <a:moveTo>
                  <a:pt x="1437601" y="0"/>
                </a:moveTo>
                <a:lnTo>
                  <a:pt x="1488735" y="0"/>
                </a:lnTo>
                <a:lnTo>
                  <a:pt x="1612768" y="6263"/>
                </a:lnTo>
                <a:cubicBezTo>
                  <a:pt x="2203017" y="66206"/>
                  <a:pt x="2689551" y="476982"/>
                  <a:pt x="2860554" y="1026775"/>
                </a:cubicBezTo>
                <a:lnTo>
                  <a:pt x="2866840" y="1051223"/>
                </a:lnTo>
                <a:lnTo>
                  <a:pt x="2866840" y="1872530"/>
                </a:lnTo>
                <a:lnTo>
                  <a:pt x="2860554" y="1896978"/>
                </a:lnTo>
                <a:cubicBezTo>
                  <a:pt x="2675300" y="2492588"/>
                  <a:pt x="2119737" y="2925044"/>
                  <a:pt x="1463168" y="2925044"/>
                </a:cubicBezTo>
                <a:cubicBezTo>
                  <a:pt x="655082" y="2925044"/>
                  <a:pt x="0" y="2269962"/>
                  <a:pt x="0" y="1461877"/>
                </a:cubicBezTo>
                <a:cubicBezTo>
                  <a:pt x="0" y="704296"/>
                  <a:pt x="575756" y="81192"/>
                  <a:pt x="1313568" y="6263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86562173-D9DF-4B80-B41C-B2366D8F2C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465227" y="3267983"/>
            <a:ext cx="3726773" cy="3590017"/>
          </a:xfrm>
          <a:custGeom>
            <a:avLst/>
            <a:gdLst>
              <a:gd name="connsiteX0" fmla="*/ 2272751 w 3726773"/>
              <a:gd name="connsiteY0" fmla="*/ 0 h 3590017"/>
              <a:gd name="connsiteX1" fmla="*/ 3718432 w 3726773"/>
              <a:gd name="connsiteY1" fmla="*/ 518986 h 3590017"/>
              <a:gd name="connsiteX2" fmla="*/ 3726773 w 3726773"/>
              <a:gd name="connsiteY2" fmla="*/ 526567 h 3590017"/>
              <a:gd name="connsiteX3" fmla="*/ 3726773 w 3726773"/>
              <a:gd name="connsiteY3" fmla="*/ 3590017 h 3590017"/>
              <a:gd name="connsiteX4" fmla="*/ 422959 w 3726773"/>
              <a:gd name="connsiteY4" fmla="*/ 3590017 h 3590017"/>
              <a:gd name="connsiteX5" fmla="*/ 388150 w 3726773"/>
              <a:gd name="connsiteY5" fmla="*/ 3543469 h 3590017"/>
              <a:gd name="connsiteX6" fmla="*/ 0 w 3726773"/>
              <a:gd name="connsiteY6" fmla="*/ 2272752 h 3590017"/>
              <a:gd name="connsiteX7" fmla="*/ 2272751 w 3726773"/>
              <a:gd name="connsiteY7" fmla="*/ 0 h 359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26773" h="3590017">
                <a:moveTo>
                  <a:pt x="2272751" y="0"/>
                </a:moveTo>
                <a:cubicBezTo>
                  <a:pt x="2821903" y="0"/>
                  <a:pt x="3325566" y="194765"/>
                  <a:pt x="3718432" y="518986"/>
                </a:cubicBezTo>
                <a:lnTo>
                  <a:pt x="3726773" y="526567"/>
                </a:lnTo>
                <a:lnTo>
                  <a:pt x="3726773" y="3590017"/>
                </a:lnTo>
                <a:lnTo>
                  <a:pt x="422959" y="3590017"/>
                </a:lnTo>
                <a:lnTo>
                  <a:pt x="388150" y="3543469"/>
                </a:lnTo>
                <a:cubicBezTo>
                  <a:pt x="143093" y="3180735"/>
                  <a:pt x="0" y="2743454"/>
                  <a:pt x="0" y="2272752"/>
                </a:cubicBezTo>
                <a:cubicBezTo>
                  <a:pt x="0" y="1017546"/>
                  <a:pt x="1017546" y="0"/>
                  <a:pt x="2272751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2CFE18B2-C456-4DF2-9D4C-6A9017A62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ABD619-DC62-4FA6-8ABC-122A5C4B4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78A21E-0201-405E-A386-7A39F8F82F4E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1262" y="21822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6BABF-2A15-48FB-BA27-BC36B637FCC7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 rot="16200000">
            <a:off x="-762668" y="4999038"/>
            <a:ext cx="3352802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6183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FE17E6-924C-47EE-8164-2CD1687C7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3008" y="252743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572DC8-7C70-4BE2-9DB2-CFABD37F8F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25449" y="3548095"/>
            <a:ext cx="4739619" cy="304261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1965163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52550" y="53975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E5E2300-A2FB-4449-8855-6D21495825B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4050" y="3835400"/>
            <a:ext cx="4281488" cy="2468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2645922"/>
            <a:ext cx="4434721" cy="3710427"/>
          </a:xfrm>
        </p:spPr>
        <p:txBody>
          <a:bodyPr anchor="t">
            <a:normAutofit/>
          </a:bodyPr>
          <a:lstStyle>
            <a:lvl1pPr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9C96BE-A34E-471B-A916-071966BC699C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3040EA-B3B8-4EB9-BC7F-EB3DFF9597D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182D71-9E0A-4793-BA54-BEAEB7A3683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4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E48A8E28-7873-4AFA-A619-0E497E018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92268" y="536567"/>
            <a:ext cx="5784867" cy="5784867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 anchor="ctr">
            <a:normAutofit/>
          </a:bodyPr>
          <a:lstStyle>
            <a:lvl1pPr algn="ctr">
              <a:defRPr lang="en-US" sz="4500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6567"/>
            <a:ext cx="4518504" cy="5784867"/>
          </a:xfrm>
        </p:spPr>
        <p:txBody>
          <a:bodyPr anchor="ctr">
            <a:normAutofit/>
          </a:bodyPr>
          <a:lstStyle>
            <a:lvl1pPr marL="0" indent="0">
              <a:lnSpc>
                <a:spcPts val="2500"/>
              </a:lnSpc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sp>
        <p:nvSpPr>
          <p:cNvPr id="4" name="Graphic 13">
            <a:extLst>
              <a:ext uri="{FF2B5EF4-FFF2-40B4-BE49-F238E27FC236}">
                <a16:creationId xmlns:a16="http://schemas.microsoft.com/office/drawing/2014/main" id="{5EB0124E-1A8A-4EB1-A9CF-E273590B6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9945" y="351421"/>
            <a:ext cx="198609" cy="198609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2">
            <a:extLst>
              <a:ext uri="{FF2B5EF4-FFF2-40B4-BE49-F238E27FC236}">
                <a16:creationId xmlns:a16="http://schemas.microsoft.com/office/drawing/2014/main" id="{44654EA2-A648-4219-B093-1C05AE96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5883" y="5732852"/>
            <a:ext cx="130186" cy="130186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81C0EC89-A66C-4027-8FF0-F7605B506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9223" y="1072473"/>
            <a:ext cx="182432" cy="182432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Date Placeholder 2">
            <a:extLst>
              <a:ext uri="{FF2B5EF4-FFF2-40B4-BE49-F238E27FC236}">
                <a16:creationId xmlns:a16="http://schemas.microsoft.com/office/drawing/2014/main" id="{411FC072-5A30-4F87-8D5F-B58BC2023A98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5785751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A406C42C-BE3A-4833-B0B7-357CE8FB62C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E6E8B18-45E0-4925-8E5D-41F418C91ED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3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F236E68-2CF8-44ED-939D-0302808CE8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370" cy="6858000"/>
          </a:xfrm>
          <a:custGeom>
            <a:avLst/>
            <a:gdLst>
              <a:gd name="connsiteX0" fmla="*/ 0 w 12188370"/>
              <a:gd name="connsiteY0" fmla="*/ 0 h 6858000"/>
              <a:gd name="connsiteX1" fmla="*/ 12188370 w 12188370"/>
              <a:gd name="connsiteY1" fmla="*/ 0 h 6858000"/>
              <a:gd name="connsiteX2" fmla="*/ 12188370 w 12188370"/>
              <a:gd name="connsiteY2" fmla="*/ 6858000 h 6858000"/>
              <a:gd name="connsiteX3" fmla="*/ 0 w 12188370"/>
              <a:gd name="connsiteY3" fmla="*/ 6858000 h 6858000"/>
              <a:gd name="connsiteX4" fmla="*/ 0 w 12188370"/>
              <a:gd name="connsiteY4" fmla="*/ 843875 h 6858000"/>
              <a:gd name="connsiteX5" fmla="*/ 8473201 w 12188370"/>
              <a:gd name="connsiteY5" fmla="*/ 843875 h 6858000"/>
              <a:gd name="connsiteX6" fmla="*/ 8473201 w 12188370"/>
              <a:gd name="connsiteY6" fmla="*/ 816443 h 6858000"/>
              <a:gd name="connsiteX7" fmla="*/ 0 w 12188370"/>
              <a:gd name="connsiteY7" fmla="*/ 8164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370" h="6858000">
                <a:moveTo>
                  <a:pt x="0" y="0"/>
                </a:moveTo>
                <a:lnTo>
                  <a:pt x="12188370" y="0"/>
                </a:lnTo>
                <a:lnTo>
                  <a:pt x="12188370" y="6858000"/>
                </a:lnTo>
                <a:lnTo>
                  <a:pt x="0" y="6858000"/>
                </a:lnTo>
                <a:lnTo>
                  <a:pt x="0" y="843875"/>
                </a:lnTo>
                <a:lnTo>
                  <a:pt x="8473201" y="843875"/>
                </a:lnTo>
                <a:lnTo>
                  <a:pt x="8473201" y="816443"/>
                </a:lnTo>
                <a:lnTo>
                  <a:pt x="0" y="8164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2F3A8F-B976-406D-827A-8714EFF803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56275" y="2276439"/>
            <a:ext cx="9679448" cy="2868439"/>
          </a:xfrm>
        </p:spPr>
        <p:txBody>
          <a:bodyPr anchor="b">
            <a:noAutofit/>
          </a:bodyPr>
          <a:lstStyle>
            <a:lvl1pPr algn="l">
              <a:defRPr lang="en-US" sz="7200" b="1" kern="1200" cap="all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1D9E9B9-E0A7-4C75-946E-BBAEBCC2CA6A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Click to edit Master text styles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C6873F-B921-4626-97A7-FD8E9398E4E7}"/>
              </a:ext>
            </a:extLst>
          </p:cNvPr>
          <p:cNvCxnSpPr>
            <a:cxnSpLocks/>
          </p:cNvCxnSpPr>
          <p:nvPr userDrawn="1"/>
        </p:nvCxnSpPr>
        <p:spPr>
          <a:xfrm flipH="1">
            <a:off x="-10886" y="821523"/>
            <a:ext cx="847320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raphic 13">
            <a:extLst>
              <a:ext uri="{FF2B5EF4-FFF2-40B4-BE49-F238E27FC236}">
                <a16:creationId xmlns:a16="http://schemas.microsoft.com/office/drawing/2014/main" id="{275D0799-1240-4A8C-98BF-96679D262568}"/>
              </a:ext>
            </a:extLst>
          </p:cNvPr>
          <p:cNvSpPr/>
          <p:nvPr userDrawn="1"/>
        </p:nvSpPr>
        <p:spPr>
          <a:xfrm>
            <a:off x="544954" y="2865643"/>
            <a:ext cx="146329" cy="157937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" name="Graphic 12">
            <a:extLst>
              <a:ext uri="{FF2B5EF4-FFF2-40B4-BE49-F238E27FC236}">
                <a16:creationId xmlns:a16="http://schemas.microsoft.com/office/drawing/2014/main" id="{3F7A1898-37E9-4DF7-9E1E-A5D41681C6D9}"/>
              </a:ext>
            </a:extLst>
          </p:cNvPr>
          <p:cNvSpPr/>
          <p:nvPr userDrawn="1"/>
        </p:nvSpPr>
        <p:spPr>
          <a:xfrm>
            <a:off x="903734" y="3094942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DA49FC99-340D-4901-98CD-6C4D1941C969}"/>
              </a:ext>
            </a:extLst>
          </p:cNvPr>
          <p:cNvSpPr/>
          <p:nvPr userDrawn="1"/>
        </p:nvSpPr>
        <p:spPr>
          <a:xfrm>
            <a:off x="532920" y="361923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677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,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4395" y="1825625"/>
            <a:ext cx="100694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6254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67D4E1F-D8DD-4ED2-8901-A47E93089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946745-2521-4BB4-80EC-24CD13F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83" y="252743"/>
            <a:ext cx="4434721" cy="4820000"/>
          </a:xfrm>
        </p:spPr>
        <p:txBody>
          <a:bodyPr anchor="b">
            <a:normAutofit/>
          </a:bodyPr>
          <a:lstStyle>
            <a:lvl1pPr>
              <a:def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A9682C5-2804-43F9-B365-D5F853CEB37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3301" y="299507"/>
            <a:ext cx="5221620" cy="625898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E19B6EE4-4480-4732-A518-32AAC2EC081A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F83215D-2938-4915-9C53-FDF71E3F0E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392583" y="5377543"/>
            <a:ext cx="4434721" cy="978806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 sz="1800" dirty="0">
                <a:cs typeface="Calibri"/>
              </a:rPr>
              <a:t>Click to edit master text style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B8238B2-89F4-4CBF-8949-A4979F889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EF28DA37-6556-4F96-9D80-0B084FB282B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 rot="16200000">
            <a:off x="9812116" y="1591485"/>
            <a:ext cx="3548094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6928D1E0-21A1-4EC2-B776-3F8703D3A0E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09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B15A-5639-4D83-9CDE-B6FC231C5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24" y="346498"/>
            <a:ext cx="8117654" cy="1325563"/>
          </a:xfrm>
        </p:spPr>
        <p:txBody>
          <a:bodyPr>
            <a:normAutofit/>
          </a:bodyPr>
          <a:lstStyle>
            <a:lvl1pPr>
              <a:defRPr sz="54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AB6B174-300F-4F50-A575-00A13C1635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9438" y="200660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74E96A81-148E-486F-BEFA-3D3FDB0B412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94908" y="2006380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17F02522-1BD4-4AC9-BBCB-05010ECC0A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10378" y="2015722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E961DC1B-263A-48A8-89E6-541AC356E5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27276" y="2006379"/>
            <a:ext cx="2286000" cy="26082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7">
            <a:extLst>
              <a:ext uri="{FF2B5EF4-FFF2-40B4-BE49-F238E27FC236}">
                <a16:creationId xmlns:a16="http://schemas.microsoft.com/office/drawing/2014/main" id="{2C4443B1-A455-4AF9-BE87-A07EA91F850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24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Text Placeholder 27">
            <a:extLst>
              <a:ext uri="{FF2B5EF4-FFF2-40B4-BE49-F238E27FC236}">
                <a16:creationId xmlns:a16="http://schemas.microsoft.com/office/drawing/2014/main" id="{EEC7D0BC-E2A5-4FBE-A334-D9FF80B0DD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8724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7">
            <a:extLst>
              <a:ext uri="{FF2B5EF4-FFF2-40B4-BE49-F238E27FC236}">
                <a16:creationId xmlns:a16="http://schemas.microsoft.com/office/drawing/2014/main" id="{0CC80C9C-897F-4C36-8150-427548D8FFC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9490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4" name="Text Placeholder 27">
            <a:extLst>
              <a:ext uri="{FF2B5EF4-FFF2-40B4-BE49-F238E27FC236}">
                <a16:creationId xmlns:a16="http://schemas.microsoft.com/office/drawing/2014/main" id="{A621D1DC-4C76-4E2F-A56F-7D7C193776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49490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7">
            <a:extLst>
              <a:ext uri="{FF2B5EF4-FFF2-40B4-BE49-F238E27FC236}">
                <a16:creationId xmlns:a16="http://schemas.microsoft.com/office/drawing/2014/main" id="{2DF3BDDA-6F5B-42F5-B623-12E87B19908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0378" y="5017734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6" name="Text Placeholder 27">
            <a:extLst>
              <a:ext uri="{FF2B5EF4-FFF2-40B4-BE49-F238E27FC236}">
                <a16:creationId xmlns:a16="http://schemas.microsoft.com/office/drawing/2014/main" id="{332AD10F-DEDB-4199-BAF1-536999434B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410378" y="5352052"/>
            <a:ext cx="2286000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7">
            <a:extLst>
              <a:ext uri="{FF2B5EF4-FFF2-40B4-BE49-F238E27FC236}">
                <a16:creationId xmlns:a16="http://schemas.microsoft.com/office/drawing/2014/main" id="{28F12227-FF8F-4C6B-910E-91A315DC22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25847" y="5017734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600" b="1" i="0" kern="1200" cap="all" spc="4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 marL="0" indent="0">
              <a:buNone/>
              <a:defRPr/>
            </a:lvl2pPr>
          </a:lstStyle>
          <a:p>
            <a:pPr marL="3690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8C71F03-1105-4059-948E-EE58B5878A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325847" y="5352052"/>
            <a:ext cx="2285999" cy="350292"/>
          </a:xfrm>
        </p:spPr>
        <p:txBody>
          <a:bodyPr>
            <a:noAutofit/>
          </a:bodyPr>
          <a:lstStyle>
            <a:lvl1pPr marL="36900" indent="0" algn="ctr"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ED29C9-824B-4147-81C3-28968F4647D1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1988" y="61339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38C45-011A-48F8-A346-A07B1E830B4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8505757" y="845343"/>
            <a:ext cx="363392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C46EB-807F-48CF-988B-E006AEC9992C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8610600" y="616041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3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tent 2 column (comparison slide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lnSpc>
                <a:spcPts val="2500"/>
              </a:lnSpc>
              <a:defRPr sz="2000"/>
            </a:lvl1pPr>
            <a:lvl2pPr>
              <a:lnSpc>
                <a:spcPts val="2500"/>
              </a:lnSpc>
              <a:defRPr sz="2000"/>
            </a:lvl2pPr>
            <a:lvl3pPr>
              <a:lnSpc>
                <a:spcPts val="2500"/>
              </a:lnSpc>
              <a:defRPr sz="2000"/>
            </a:lvl3pPr>
            <a:lvl4pPr>
              <a:lnSpc>
                <a:spcPts val="2500"/>
              </a:lnSpc>
              <a:defRPr sz="2000"/>
            </a:lvl4pPr>
            <a:lvl5pPr>
              <a:lnSpc>
                <a:spcPts val="2500"/>
              </a:lnSpc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5">
            <a:extLst>
              <a:ext uri="{FF2B5EF4-FFF2-40B4-BE49-F238E27FC236}">
                <a16:creationId xmlns:a16="http://schemas.microsoft.com/office/drawing/2014/main" id="{AF89E921-750A-4005-BEC2-04B9514B2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3B378915-E570-47AE-8F85-FB8ED4A6C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4">
            <a:extLst>
              <a:ext uri="{FF2B5EF4-FFF2-40B4-BE49-F238E27FC236}">
                <a16:creationId xmlns:a16="http://schemas.microsoft.com/office/drawing/2014/main" id="{3AF1E926-D68F-4DC8-9F6D-C2C1576F9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667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accent2"/>
                </a:solidFill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5" r:id="rId3"/>
    <p:sldLayoutId id="2147483676" r:id="rId4"/>
    <p:sldLayoutId id="2147483660" r:id="rId5"/>
    <p:sldLayoutId id="2147483680" r:id="rId6"/>
    <p:sldLayoutId id="2147483677" r:id="rId7"/>
    <p:sldLayoutId id="2147483665" r:id="rId8"/>
    <p:sldLayoutId id="2147483663" r:id="rId9"/>
    <p:sldLayoutId id="2147483679" r:id="rId10"/>
    <p:sldLayoutId id="2147483681" r:id="rId11"/>
    <p:sldLayoutId id="2147483671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Shelves of cleaning products&#10;&#10;Description automatically generated">
            <a:extLst>
              <a:ext uri="{FF2B5EF4-FFF2-40B4-BE49-F238E27FC236}">
                <a16:creationId xmlns:a16="http://schemas.microsoft.com/office/drawing/2014/main" id="{0D1EF9BA-5F19-E6F6-13E1-45012C4361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25000"/>
          </a:blip>
          <a:srcRect t="-1" r="-811" b="-340"/>
          <a:stretch/>
        </p:blipFill>
        <p:spPr>
          <a:xfrm>
            <a:off x="5457024" y="-1421"/>
            <a:ext cx="6891570" cy="6859421"/>
          </a:xfrm>
          <a:prstGeom prst="rect">
            <a:avLst/>
          </a:prstGeom>
        </p:spPr>
      </p:pic>
      <p:pic>
        <p:nvPicPr>
          <p:cNvPr id="20" name="Picture 19" descr="Shelves of cleaning products&#10;&#10;Description automatically generated">
            <a:extLst>
              <a:ext uri="{FF2B5EF4-FFF2-40B4-BE49-F238E27FC236}">
                <a16:creationId xmlns:a16="http://schemas.microsoft.com/office/drawing/2014/main" id="{7A663F12-8DAD-5761-A7C8-D06AF63E79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-1" r="73493" b="60465"/>
          <a:stretch/>
        </p:blipFill>
        <p:spPr>
          <a:xfrm>
            <a:off x="5457025" y="-1420"/>
            <a:ext cx="1812022" cy="2702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E4F1D-F101-4E88-9698-51D314EF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sz="1000" dirty="0"/>
              <a:t>231-ICS-619 Project</a:t>
            </a:r>
            <a:br>
              <a:rPr lang="en-GB" sz="1000" dirty="0"/>
            </a:br>
            <a:br>
              <a:rPr lang="en-GB" dirty="0"/>
            </a:br>
            <a:r>
              <a:rPr lang="en-GB" dirty="0"/>
              <a:t>Video-based Retail Store Shelf Monitoring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726762-2B23-4F53-9DBB-96441A2A5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dirty="0"/>
              <a:t>Khaled </a:t>
            </a:r>
            <a:r>
              <a:rPr lang="en-US" dirty="0" err="1"/>
              <a:t>Almutairy</a:t>
            </a:r>
            <a:endParaRPr lang="en-US" dirty="0"/>
          </a:p>
          <a:p>
            <a:pPr algn="ctr"/>
            <a:r>
              <a:rPr lang="en-US" dirty="0"/>
              <a:t>Mamoun Alghaslan</a:t>
            </a:r>
          </a:p>
        </p:txBody>
      </p:sp>
      <p:pic>
        <p:nvPicPr>
          <p:cNvPr id="10" name="Picture Placeholder 9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1CCDB6D5-C83F-70CF-C69C-56DA9E680C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37531" t="33639" r="32271" b="37615"/>
          <a:stretch/>
        </p:blipFill>
        <p:spPr>
          <a:xfrm>
            <a:off x="8021053" y="2293678"/>
            <a:ext cx="2070701" cy="1971413"/>
          </a:xfrm>
          <a:prstGeom prst="rect">
            <a:avLst/>
          </a:prstGeom>
        </p:spPr>
      </p:pic>
      <p:pic>
        <p:nvPicPr>
          <p:cNvPr id="14" name="Picture 13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7A636F1C-CFA7-369E-55A8-C0BA6A593D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50240" t="16220" r="25728" b="57519"/>
          <a:stretch/>
        </p:blipFill>
        <p:spPr>
          <a:xfrm>
            <a:off x="8875552" y="1098957"/>
            <a:ext cx="1642860" cy="1795245"/>
          </a:xfrm>
          <a:prstGeom prst="rect">
            <a:avLst/>
          </a:prstGeom>
        </p:spPr>
      </p:pic>
      <p:pic>
        <p:nvPicPr>
          <p:cNvPr id="16" name="Picture 15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31EDB308-8277-B333-3B8A-B117805FB5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29759" t="55243" r="43735" b="20091"/>
          <a:stretch/>
        </p:blipFill>
        <p:spPr>
          <a:xfrm>
            <a:off x="7491369" y="3775046"/>
            <a:ext cx="1812022" cy="1686187"/>
          </a:xfrm>
          <a:prstGeom prst="rect">
            <a:avLst/>
          </a:prstGeom>
        </p:spPr>
      </p:pic>
      <p:pic>
        <p:nvPicPr>
          <p:cNvPr id="18" name="Picture 17" descr="Shelves of cleaning products on shelves&#10;&#10;Description automatically generated">
            <a:extLst>
              <a:ext uri="{FF2B5EF4-FFF2-40B4-BE49-F238E27FC236}">
                <a16:creationId xmlns:a16="http://schemas.microsoft.com/office/drawing/2014/main" id="{50B903A1-018F-9ECD-1537-1B3DB8737E0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l="76547" t="51104"/>
          <a:stretch/>
        </p:blipFill>
        <p:spPr>
          <a:xfrm>
            <a:off x="10687171" y="3510583"/>
            <a:ext cx="1574342" cy="3282192"/>
          </a:xfrm>
          <a:prstGeom prst="rect">
            <a:avLst/>
          </a:prstGeom>
        </p:spPr>
      </p:pic>
      <p:pic>
        <p:nvPicPr>
          <p:cNvPr id="22" name="Picture 21" descr="Shelves with cleaning products&#10;&#10;Description automatically generated">
            <a:extLst>
              <a:ext uri="{FF2B5EF4-FFF2-40B4-BE49-F238E27FC236}">
                <a16:creationId xmlns:a16="http://schemas.microsoft.com/office/drawing/2014/main" id="{A5F6FDB8-EC68-A644-4969-93B0E7661F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alphaModFix amt="51000"/>
          </a:blip>
          <a:srcRect t="70453" r="74521"/>
          <a:stretch/>
        </p:blipFill>
        <p:spPr>
          <a:xfrm>
            <a:off x="5457023" y="4773336"/>
            <a:ext cx="1715980" cy="2019439"/>
          </a:xfrm>
          <a:prstGeom prst="rect">
            <a:avLst/>
          </a:prstGeom>
        </p:spPr>
      </p:pic>
      <p:pic>
        <p:nvPicPr>
          <p:cNvPr id="1026" name="Picture 2" descr="KFUPM &amp; KSA | The Chrystie Lab at KFUPM">
            <a:extLst>
              <a:ext uri="{FF2B5EF4-FFF2-40B4-BE49-F238E27FC236}">
                <a16:creationId xmlns:a16="http://schemas.microsoft.com/office/drawing/2014/main" id="{DAE1D328-652D-80E6-C55B-B7D5D556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651" y="756634"/>
            <a:ext cx="1833474" cy="183347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7632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icture containing shipyard containers">
            <a:extLst>
              <a:ext uri="{FF2B5EF4-FFF2-40B4-BE49-F238E27FC236}">
                <a16:creationId xmlns:a16="http://schemas.microsoft.com/office/drawing/2014/main" id="{349B49B8-DB39-4E92-A441-F8078B215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37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6439"/>
            <a:ext cx="9679448" cy="28684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Data Collection &amp; Experiments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808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Danube Supermarket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GB" dirty="0"/>
              <a:t>Focused on five shelves ~150 products</a:t>
            </a:r>
          </a:p>
          <a:p>
            <a:r>
              <a:rPr lang="en-GB" dirty="0"/>
              <a:t>Each product was removed to simulate OOS, and 32 product were moved around five times to simulate MIS</a:t>
            </a:r>
          </a:p>
          <a:p>
            <a:r>
              <a:rPr lang="en-GB" dirty="0"/>
              <a:t>A total of 310 images were collected and augmented</a:t>
            </a:r>
          </a:p>
          <a:p>
            <a:r>
              <a:rPr lang="en-GB" dirty="0"/>
              <a:t>Data set was split 90/5/5%, with 15 samples of OOS and MIS in val./test</a:t>
            </a:r>
          </a:p>
          <a:p>
            <a:r>
              <a:rPr lang="en-GB" dirty="0" err="1"/>
              <a:t>Roboflow</a:t>
            </a:r>
            <a:r>
              <a:rPr lang="en-GB" dirty="0"/>
              <a:t> for annotation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F4B7196-1CBE-7333-2A82-8BA49C4024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588961" y="1575707"/>
            <a:ext cx="4763251" cy="4613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13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Experiments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YOLOv5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YOLOv7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B122D30-1AF5-315B-65B7-CF350B92569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97588" y="2821792"/>
            <a:ext cx="5133975" cy="2000250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12</a:t>
            </a:fld>
            <a:endParaRPr lang="en-US" dirty="0"/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F96F1BC1-CD61-ADC3-14E4-8AFDE20323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1399" y="2830181"/>
            <a:ext cx="5296032" cy="2052212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EBBD64-9F18-60B2-3B70-7726F320A31F}"/>
              </a:ext>
            </a:extLst>
          </p:cNvPr>
          <p:cNvSpPr txBox="1"/>
          <p:nvPr/>
        </p:nvSpPr>
        <p:spPr>
          <a:xfrm>
            <a:off x="2197216" y="5820331"/>
            <a:ext cx="7784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Paperspace</a:t>
            </a:r>
            <a:r>
              <a:rPr lang="en-US" dirty="0"/>
              <a:t> </a:t>
            </a:r>
            <a:r>
              <a:rPr lang="en-US" dirty="0" err="1"/>
              <a:t>Jupyter</a:t>
            </a:r>
            <a:r>
              <a:rPr lang="en-US" dirty="0"/>
              <a:t> Notebook, Quadro-P6000 GPU, 5- and 2.5-hours training time respectively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578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icture containing shipyard containers">
            <a:extLst>
              <a:ext uri="{FF2B5EF4-FFF2-40B4-BE49-F238E27FC236}">
                <a16:creationId xmlns:a16="http://schemas.microsoft.com/office/drawing/2014/main" id="{349B49B8-DB39-4E92-A441-F8078B215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37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6439"/>
            <a:ext cx="9679448" cy="286843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776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Model fine-tuning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YOLOv8s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27D3F48-170A-67EB-CB3E-5280B973D7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343156"/>
            <a:ext cx="5157787" cy="20084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13D55F6-90A3-30CE-41B7-0F1736113D1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7066881" y="2414598"/>
            <a:ext cx="4114799" cy="4078277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14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0B3263-5BDD-EB14-7CAB-6D4B259E92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245" t="63617" r="3394" b="4078"/>
          <a:stretch/>
        </p:blipFill>
        <p:spPr>
          <a:xfrm>
            <a:off x="9744710" y="4987527"/>
            <a:ext cx="1286643" cy="130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49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Diagram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15</a:t>
            </a:fld>
            <a:endParaRPr lang="en-US" dirty="0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2F135929-F537-3441-7AF6-2FC37DDDEB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Detection model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Model API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Web Server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Web-site server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Web worker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Broadcasting service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IP Cameras</a:t>
            </a:r>
          </a:p>
        </p:txBody>
      </p:sp>
      <p:pic>
        <p:nvPicPr>
          <p:cNvPr id="18" name="Content Placeholder 14">
            <a:extLst>
              <a:ext uri="{FF2B5EF4-FFF2-40B4-BE49-F238E27FC236}">
                <a16:creationId xmlns:a16="http://schemas.microsoft.com/office/drawing/2014/main" id="{63E0C4B2-5C07-8D96-E408-F52BDE16C63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172200" y="2870507"/>
            <a:ext cx="5183188" cy="2953724"/>
          </a:xfrm>
        </p:spPr>
      </p:pic>
    </p:spTree>
    <p:extLst>
      <p:ext uri="{BB962C8B-B14F-4D97-AF65-F5344CB8AC3E}">
        <p14:creationId xmlns:p14="http://schemas.microsoft.com/office/powerpoint/2010/main" val="618401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Prototype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Implemented Components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24015A-700D-C0B5-21D0-92B42E85D37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b="1" dirty="0"/>
              <a:t>Web server</a:t>
            </a:r>
            <a:r>
              <a:rPr lang="en-US" dirty="0"/>
              <a:t>: Node.js + Express</a:t>
            </a:r>
          </a:p>
          <a:p>
            <a:endParaRPr lang="en-US" dirty="0"/>
          </a:p>
          <a:p>
            <a:r>
              <a:rPr lang="en-US" b="1" dirty="0"/>
              <a:t>Model server</a:t>
            </a:r>
            <a:r>
              <a:rPr lang="en-US" dirty="0"/>
              <a:t>: Python + Flask</a:t>
            </a:r>
            <a:endParaRPr lang="en-GB" dirty="0"/>
          </a:p>
        </p:txBody>
      </p:sp>
      <p:pic>
        <p:nvPicPr>
          <p:cNvPr id="11" name="Content Placeholder 16">
            <a:extLst>
              <a:ext uri="{FF2B5EF4-FFF2-40B4-BE49-F238E27FC236}">
                <a16:creationId xmlns:a16="http://schemas.microsoft.com/office/drawing/2014/main" id="{E315328B-79D1-E6FB-A523-D2FE770F3C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847587"/>
            <a:ext cx="5157787" cy="2999564"/>
          </a:xfrm>
        </p:spPr>
      </p:pic>
    </p:spTree>
    <p:extLst>
      <p:ext uri="{BB962C8B-B14F-4D97-AF65-F5344CB8AC3E}">
        <p14:creationId xmlns:p14="http://schemas.microsoft.com/office/powerpoint/2010/main" val="2780152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Prototype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17</a:t>
            </a:fld>
            <a:endParaRPr lang="en-US" dirty="0"/>
          </a:p>
        </p:txBody>
      </p:sp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86E14F5E-D2D0-358D-9C04-D26A29CC47C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t="4123"/>
          <a:stretch/>
        </p:blipFill>
        <p:spPr>
          <a:xfrm>
            <a:off x="2552380" y="1544533"/>
            <a:ext cx="7087239" cy="4811817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8828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4E3E26E-714B-4B44-A67B-0189BC68D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9031"/>
            <a:ext cx="4984628" cy="1491339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6526616-F706-4249-9A7C-EA3985ED97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200" y="2814530"/>
            <a:ext cx="4984628" cy="3359258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 Video-based Retail Store Shelf Monitoring System (SMS) using deep learning.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Created dataset from Danube supermarket for Out-Of-Stock (OOS) and product misplacement (MIS).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Achieved mean Average Precision (</a:t>
            </a:r>
            <a:r>
              <a:rPr lang="en-US" dirty="0" err="1"/>
              <a:t>mAP</a:t>
            </a:r>
            <a:r>
              <a:rPr lang="en-US" dirty="0"/>
              <a:t>) scores of 0.882 for MIS and 0.995 for OOS.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Developed a preliminary prototype as a proof-of-concept for feasibility.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Future work includes real-world testing, refining accuracy, scalability, exploring additional functionalities like shelf restocking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51B3F075-2235-46AD-AC06-C2FE0E89D6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64666" y="1678220"/>
            <a:ext cx="4267645" cy="4267645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1692A6-6271-47C8-8EC7-04C6C83F716F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9D170-9847-4908-8027-FDA03D74EF67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73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CDFAA45-882A-416F-A852-1A8343E4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908" y="894110"/>
            <a:ext cx="5181735" cy="253489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706D5F1F-D562-439A-90CF-588150E70270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en-US" dirty="0"/>
              <a:t>2023</a:t>
            </a:r>
          </a:p>
        </p:txBody>
      </p:sp>
      <p:pic>
        <p:nvPicPr>
          <p:cNvPr id="13" name="Picture Placeholder 12" descr="Aerial view of a container ship">
            <a:extLst>
              <a:ext uri="{FF2B5EF4-FFF2-40B4-BE49-F238E27FC236}">
                <a16:creationId xmlns:a16="http://schemas.microsoft.com/office/drawing/2014/main" id="{0E3104C5-82CF-4912-8A3A-ABB23851C6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0003" y="1856226"/>
            <a:ext cx="2040674" cy="2040674"/>
          </a:xfrm>
        </p:spPr>
      </p:pic>
      <p:pic>
        <p:nvPicPr>
          <p:cNvPr id="16" name="Picture Placeholder 15" descr="Aerial view of a container ship">
            <a:extLst>
              <a:ext uri="{FF2B5EF4-FFF2-40B4-BE49-F238E27FC236}">
                <a16:creationId xmlns:a16="http://schemas.microsoft.com/office/drawing/2014/main" id="{0C8862CB-9A0A-41E5-8057-4B02440151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5160" y="0"/>
            <a:ext cx="2866840" cy="2925044"/>
          </a:xfrm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3E796413-D756-477E-9170-1EF1E340CB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4905" y="3728425"/>
            <a:ext cx="5181735" cy="2534890"/>
          </a:xfrm>
        </p:spPr>
        <p:txBody>
          <a:bodyPr/>
          <a:lstStyle/>
          <a:p>
            <a:r>
              <a:rPr lang="en-US" dirty="0"/>
              <a:t>Mamoun Alghaslan, Khaled Almutairy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4" name="Picture Placeholder 23" descr="Aerial view of a container shipyard">
            <a:extLst>
              <a:ext uri="{FF2B5EF4-FFF2-40B4-BE49-F238E27FC236}">
                <a16:creationId xmlns:a16="http://schemas.microsoft.com/office/drawing/2014/main" id="{BD683070-0B23-4933-B600-3DFACAE5568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65227" y="3267983"/>
            <a:ext cx="3726773" cy="3590017"/>
          </a:xfr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FC4993C-22B1-4153-9289-D26CFB4B4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283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Seamless</a:t>
            </a:r>
            <a:r>
              <a:rPr lang="en-GB" dirty="0"/>
              <a:t>, Saudi Arabia's premier event, highlighted innovations in payments, fintech, </a:t>
            </a:r>
            <a:r>
              <a:rPr lang="en-GB" b="1" dirty="0"/>
              <a:t>retail</a:t>
            </a:r>
            <a:r>
              <a:rPr lang="en-GB" dirty="0"/>
              <a:t>, e-commerce, home delivery, and digital marketing.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 focus on retails future featured cashier-less stores showcasing </a:t>
            </a:r>
            <a:r>
              <a:rPr lang="en-GB" b="1" dirty="0"/>
              <a:t>AI-powered shelf monitoring</a:t>
            </a:r>
            <a:r>
              <a:rPr lang="en-GB" dirty="0"/>
              <a:t>, addressing a key industry trend.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68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>
            <a:normAutofit fontScale="90000"/>
          </a:bodyPr>
          <a:lstStyle/>
          <a:p>
            <a:r>
              <a:rPr lang="en-GB" dirty="0"/>
              <a:t>Challenges in Retail Inventory 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 fontScale="850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Manual Inspection Process</a:t>
            </a:r>
            <a:r>
              <a:rPr lang="en-US" dirty="0"/>
              <a:t>: relying on labor-intensive manual work, with </a:t>
            </a:r>
            <a:r>
              <a:rPr lang="en-GB" dirty="0"/>
              <a:t>employees counting and correcting products on shelves, preparing OOS inventory, retrieving items from storage, and replenishing shelves.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Financial Implications</a:t>
            </a:r>
            <a:r>
              <a:rPr lang="en-US" dirty="0"/>
              <a:t>: High expenditure on inventory management and potential customer loss due to frustration or simply not finding the convenience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Limited stock monitoring</a:t>
            </a:r>
            <a:r>
              <a:rPr lang="en-US" dirty="0"/>
              <a:t>: Currently, supermarkets rely on distributers to manually count and sort the shelf products and report stock status.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305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>
            <a:normAutofit/>
          </a:bodyPr>
          <a:lstStyle/>
          <a:p>
            <a:r>
              <a:rPr lang="en-GB" dirty="0"/>
              <a:t>Challenges in current approaches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Limitations of </a:t>
            </a:r>
            <a:r>
              <a:rPr lang="en-GB" b="1" dirty="0"/>
              <a:t>traditional methods </a:t>
            </a:r>
            <a:r>
              <a:rPr lang="en-GB" dirty="0"/>
              <a:t>(ML, image processing)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Deep learning's need for </a:t>
            </a:r>
            <a:r>
              <a:rPr lang="en-GB" b="1" dirty="0"/>
              <a:t>large annotated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Difficulty in achieving high precision for Out-Of-Stock and Misplaced detection due to </a:t>
            </a:r>
            <a:r>
              <a:rPr lang="en-GB" b="1" dirty="0"/>
              <a:t>shelf layout</a:t>
            </a:r>
            <a:r>
              <a:rPr lang="en-GB" dirty="0"/>
              <a:t>, </a:t>
            </a:r>
            <a:r>
              <a:rPr lang="en-GB" b="1" dirty="0"/>
              <a:t>object shapes</a:t>
            </a:r>
            <a:r>
              <a:rPr lang="en-GB" dirty="0"/>
              <a:t>, and </a:t>
            </a:r>
            <a:r>
              <a:rPr lang="en-GB" b="1" dirty="0"/>
              <a:t>occlusion</a:t>
            </a:r>
            <a:r>
              <a:rPr lang="en-GB" dirty="0"/>
              <a:t>.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615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7DE92-075C-43EC-8CB3-D334B9CF3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7340" y="2446418"/>
            <a:ext cx="4434721" cy="1965163"/>
          </a:xfrm>
        </p:spPr>
        <p:txBody>
          <a:bodyPr>
            <a:normAutofit/>
          </a:bodyPr>
          <a:lstStyle/>
          <a:p>
            <a:r>
              <a:rPr lang="en-GB" dirty="0"/>
              <a:t>Our proposed 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994E4-45F6-40E9-98B7-10B9F6F05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583" y="536567"/>
            <a:ext cx="4518504" cy="578486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Collecting</a:t>
            </a:r>
            <a:r>
              <a:rPr lang="en-GB" dirty="0"/>
              <a:t> images directly from shelves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Labelling</a:t>
            </a:r>
            <a:r>
              <a:rPr lang="en-GB" dirty="0"/>
              <a:t> products and empty spaces with bounding boxes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Fine-tuning</a:t>
            </a:r>
            <a:r>
              <a:rPr lang="en-GB" dirty="0"/>
              <a:t> a pre-trained object detection model on a supermarket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Building</a:t>
            </a:r>
            <a:r>
              <a:rPr lang="en-GB" dirty="0"/>
              <a:t> an efficient system around the detection model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E6CB-2448-465E-9919-7454477A938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4D430-E0CC-4442-BDFA-D14BE301741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168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39" descr="A picture containing shipyard containers">
            <a:extLst>
              <a:ext uri="{FF2B5EF4-FFF2-40B4-BE49-F238E27FC236}">
                <a16:creationId xmlns:a16="http://schemas.microsoft.com/office/drawing/2014/main" id="{349B49B8-DB39-4E92-A441-F8078B215C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8837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60295B-54B9-4937-90E3-BAB9CE69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5" y="2276439"/>
            <a:ext cx="9679448" cy="286843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Background</a:t>
            </a:r>
            <a:br>
              <a:rPr lang="en-US" dirty="0"/>
            </a:br>
            <a:r>
              <a:rPr lang="en-US" dirty="0"/>
              <a:t>&amp; existing solutions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1A6D85-3837-435F-A342-5A3F98172B1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256275" y="5098254"/>
            <a:ext cx="9679449" cy="750259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8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Object Detection and Recognition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r>
              <a:rPr lang="en-GB" dirty="0"/>
              <a:t>Detection involves locating and defining the best bounding box</a:t>
            </a:r>
          </a:p>
          <a:p>
            <a:endParaRPr lang="en-GB" dirty="0"/>
          </a:p>
          <a:p>
            <a:r>
              <a:rPr lang="en-GB" dirty="0"/>
              <a:t>Recognition refers to classification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Model Implementation Options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r>
              <a:rPr lang="en-US" dirty="0"/>
              <a:t>Traditional Image Processing such HOG, SIFT, SURF, BRISK and FAST</a:t>
            </a:r>
          </a:p>
          <a:p>
            <a:endParaRPr lang="en-US" dirty="0"/>
          </a:p>
          <a:p>
            <a:r>
              <a:rPr lang="en-GB" dirty="0"/>
              <a:t>Deep Learning Networks</a:t>
            </a:r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z="900" dirty="0"/>
              <a:t>Video-based Retail Store Shelf Monitoring</a:t>
            </a:r>
            <a:endParaRPr lang="en-US" sz="90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34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Metrics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GB" dirty="0"/>
              <a:t>Object Detection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83128EC-B390-4FD3-B2B4-AA9973C5D2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3007071"/>
            <a:ext cx="5157787" cy="268059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Object Recognition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8117E68-37FE-BC01-EAE9-219DB4A253E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3316159"/>
            <a:ext cx="5183188" cy="2062420"/>
          </a:xfr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566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CDA59-55A0-4EA5-B3E4-646D1D3B4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Existing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ABC42-7E22-4F59-A0B6-AD98B5CAE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/>
          <a:lstStyle/>
          <a:p>
            <a:r>
              <a:rPr lang="en-US" dirty="0"/>
              <a:t>Deep Learning methods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E9CB6C-6FF8-4B8C-9B41-2DDD39B25D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Faster R-CNN</a:t>
            </a:r>
          </a:p>
          <a:p>
            <a:pPr lvl="1"/>
            <a:r>
              <a:rPr lang="en-US" dirty="0"/>
              <a:t>A two-stage architecture, first generating region proposals and then predicting class labels, and bounding box coordinates</a:t>
            </a:r>
          </a:p>
          <a:p>
            <a:pPr lvl="1"/>
            <a:r>
              <a:rPr lang="en-US" dirty="0"/>
              <a:t>Generally slower due to its two-stage process</a:t>
            </a:r>
            <a:endParaRPr lang="en-GB" dirty="0"/>
          </a:p>
          <a:p>
            <a:r>
              <a:rPr lang="en-GB" dirty="0"/>
              <a:t>YOLO</a:t>
            </a:r>
          </a:p>
          <a:p>
            <a:pPr lvl="1"/>
            <a:r>
              <a:rPr lang="en-US" dirty="0"/>
              <a:t>A single-stage architecture, simultaneously predicting class probabilities and bounding box coordinates in one pass through the network.</a:t>
            </a:r>
          </a:p>
          <a:p>
            <a:pPr lvl="1"/>
            <a:r>
              <a:rPr lang="en-US" dirty="0"/>
              <a:t>Known for its real-time object detection capabilities, achieving faster inference speeds.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47FB98-C049-45C5-86B4-4CF44B247B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/>
          <a:lstStyle/>
          <a:p>
            <a:r>
              <a:rPr lang="en-US" dirty="0"/>
              <a:t>Other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CB9D-E60B-4C8A-B4E7-23BC1D9FA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Classical Methods</a:t>
            </a:r>
          </a:p>
          <a:p>
            <a:pPr lvl="1"/>
            <a:r>
              <a:rPr lang="en-US" dirty="0"/>
              <a:t>Do not generalize well when applied to new environments.</a:t>
            </a:r>
          </a:p>
          <a:p>
            <a:r>
              <a:rPr lang="en-US" dirty="0"/>
              <a:t>Depth Estimation Method</a:t>
            </a:r>
          </a:p>
          <a:p>
            <a:pPr lvl="1"/>
            <a:r>
              <a:rPr lang="en-US" dirty="0"/>
              <a:t>Fail to detect product misplacement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F085E65-2D14-447B-B9C5-061DC864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1" i="0" u="none" strike="noStrike" kern="1200" cap="all" spc="100" normalizeH="0" baseline="0" noProof="0" dirty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Video-based Retail Store Shelf Monitoring</a:t>
            </a:r>
            <a:endParaRPr kumimoji="0" lang="en-US" sz="900" b="1" i="0" u="none" strike="noStrike" kern="1200" cap="all" spc="100" normalizeH="0" baseline="0" noProof="0" dirty="0">
              <a:ln>
                <a:noFill/>
              </a:ln>
              <a:solidFill>
                <a:srgbClr val="243FFF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DD2F3DE-28CB-46E3-9FEE-D3F738C1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02767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B2BE0AF-90CB-4C86-BB1E-26E501BCE9E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5B3D43-99F7-47DF-90D6-3E3028F5936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0025B34-BD2B-4F65-80AF-217925182E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Gradient design</Template>
  <TotalTime>498</TotalTime>
  <Words>639</Words>
  <Application>Microsoft Office PowerPoint</Application>
  <PresentationFormat>Widescreen</PresentationFormat>
  <Paragraphs>129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Univers</vt:lpstr>
      <vt:lpstr>GradientVTI</vt:lpstr>
      <vt:lpstr>231-ICS-619 Project  Video-based Retail Store Shelf Monitoring</vt:lpstr>
      <vt:lpstr>Introduction</vt:lpstr>
      <vt:lpstr>Challenges in Retail Inventory Management</vt:lpstr>
      <vt:lpstr>Challenges in current approaches</vt:lpstr>
      <vt:lpstr>Our proposed approach</vt:lpstr>
      <vt:lpstr>Background &amp; existing solutions</vt:lpstr>
      <vt:lpstr>Background</vt:lpstr>
      <vt:lpstr>Metrics</vt:lpstr>
      <vt:lpstr>Existing Solutions</vt:lpstr>
      <vt:lpstr>Data Collection &amp; Experiments</vt:lpstr>
      <vt:lpstr>Data Collection</vt:lpstr>
      <vt:lpstr>Experiments</vt:lpstr>
      <vt:lpstr>System Design</vt:lpstr>
      <vt:lpstr>Model fine-tuning</vt:lpstr>
      <vt:lpstr>System Design</vt:lpstr>
      <vt:lpstr>Prototype</vt:lpstr>
      <vt:lpstr>Prototype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231-ICS-619 Project  Video-based Retail Store Shelf Monitoring</dc:title>
  <dc:creator>Mamoun Alghaslan</dc:creator>
  <cp:lastModifiedBy>Khaled</cp:lastModifiedBy>
  <cp:revision>12</cp:revision>
  <dcterms:created xsi:type="dcterms:W3CDTF">2023-12-08T05:56:07Z</dcterms:created>
  <dcterms:modified xsi:type="dcterms:W3CDTF">2023-12-13T11:46:27Z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